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  <p:sldId id="259" r:id="rId6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67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46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51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6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39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89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87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16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67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00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22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9F51-1FC6-43A2-BB41-9DA1C7DD2E38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5129-8AAD-422F-916C-52A1ED8EDF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08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alent@drgem.co.k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8154" y="1509618"/>
            <a:ext cx="717856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코스닥 상장법인</a:t>
            </a:r>
            <a:r>
              <a:rPr lang="en-US" altLang="ko-KR" dirty="0" smtClean="0"/>
              <a:t>, </a:t>
            </a:r>
            <a:r>
              <a:rPr lang="en-US" altLang="ko-KR" sz="2800" b="1" dirty="0" smtClean="0"/>
              <a:t>DR</a:t>
            </a:r>
            <a:r>
              <a:rPr lang="en-US" altLang="ko-KR" sz="2800" b="1" dirty="0" smtClean="0">
                <a:solidFill>
                  <a:srgbClr val="00CCFF"/>
                </a:solidFill>
              </a:rPr>
              <a:t>GEM</a:t>
            </a:r>
            <a:r>
              <a:rPr lang="ko-KR" altLang="en-US" dirty="0" smtClean="0"/>
              <a:t>이 연구개발 인재를 모시고자 합니다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smtClean="0"/>
              <a:t>DR</a:t>
            </a:r>
            <a:r>
              <a:rPr lang="en-US" altLang="ko-KR" b="1" dirty="0" smtClean="0">
                <a:solidFill>
                  <a:srgbClr val="00CCFF"/>
                </a:solidFill>
              </a:rPr>
              <a:t>GEM</a:t>
            </a:r>
            <a:r>
              <a:rPr lang="ko-KR" altLang="en-US" dirty="0" smtClean="0"/>
              <a:t>은 진단용 </a:t>
            </a:r>
            <a:r>
              <a:rPr lang="en-US" altLang="ko-KR" dirty="0" smtClean="0"/>
              <a:t>X-ray</a:t>
            </a:r>
            <a:r>
              <a:rPr lang="ko-KR" altLang="en-US" dirty="0"/>
              <a:t> </a:t>
            </a:r>
            <a:r>
              <a:rPr lang="ko-KR" altLang="en-US" dirty="0" smtClean="0"/>
              <a:t>장비를 제조</a:t>
            </a:r>
            <a:r>
              <a:rPr lang="en-US" altLang="ko-KR" dirty="0" smtClean="0"/>
              <a:t>,</a:t>
            </a:r>
            <a:r>
              <a:rPr lang="ko-KR" altLang="en-US" dirty="0" smtClean="0"/>
              <a:t>판매하는 글로벌 기업입니다</a:t>
            </a:r>
            <a:endParaRPr lang="en-US" altLang="ko-KR" dirty="0" smtClean="0"/>
          </a:p>
          <a:p>
            <a:r>
              <a:rPr lang="ko-KR" altLang="en-US" dirty="0" smtClean="0"/>
              <a:t>회사 상세정보는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전자공시시스템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“</a:t>
            </a:r>
            <a:r>
              <a:rPr lang="ko-KR" altLang="en-US" dirty="0" err="1" smtClean="0"/>
              <a:t>디알젬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조회로 가능합니다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8154" y="3211892"/>
            <a:ext cx="8667757" cy="2973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모집분야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아래 </a:t>
            </a:r>
            <a:r>
              <a:rPr lang="en-US" altLang="ko-KR" dirty="0"/>
              <a:t>8</a:t>
            </a:r>
            <a:r>
              <a:rPr lang="ko-KR" altLang="en-US" dirty="0" smtClean="0"/>
              <a:t>개 연구개발 분야</a:t>
            </a:r>
            <a:endParaRPr lang="en-US" altLang="ko-KR" dirty="0" smtClean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지원서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첨부파일 참고</a:t>
            </a:r>
            <a:endParaRPr lang="en-US" altLang="ko-KR" dirty="0" smtClean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지원마감일 </a:t>
            </a:r>
            <a:r>
              <a:rPr lang="en-US" altLang="ko-KR" dirty="0" smtClean="0"/>
              <a:t>: 21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일  </a:t>
            </a:r>
            <a:endParaRPr lang="en-US" altLang="ko-KR" dirty="0" smtClean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지원방법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talent@drgem.co.kr</a:t>
            </a:r>
            <a:endParaRPr lang="en-US" altLang="ko-KR" dirty="0" smtClean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전형방법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서류심사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면접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/>
              <a:t>인</a:t>
            </a:r>
            <a:r>
              <a:rPr lang="en-US" altLang="ko-KR" dirty="0" smtClean="0"/>
              <a:t>,</a:t>
            </a:r>
            <a:r>
              <a:rPr lang="ko-KR" altLang="en-US" dirty="0" smtClean="0"/>
              <a:t>적성검사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면접 </a:t>
            </a:r>
            <a:endParaRPr lang="en-US" altLang="ko-KR" dirty="0" smtClean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문의처 </a:t>
            </a:r>
            <a:r>
              <a:rPr lang="en-US" altLang="ko-KR" dirty="0" smtClean="0"/>
              <a:t>: 070-8230-8606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회사위치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본사는 경기도 광명시 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전철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호선 </a:t>
            </a:r>
            <a:r>
              <a:rPr lang="ko-KR" altLang="en-US" dirty="0" err="1" smtClean="0"/>
              <a:t>석수역</a:t>
            </a:r>
            <a:r>
              <a:rPr lang="ko-KR" altLang="en-US" dirty="0" smtClean="0"/>
              <a:t> 부근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공장은 경북 구미시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08154" y="692992"/>
            <a:ext cx="8100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u="sng" dirty="0" smtClean="0">
                <a:solidFill>
                  <a:srgbClr val="FF0000"/>
                </a:solidFill>
              </a:rPr>
              <a:t>공고제목 </a:t>
            </a:r>
            <a:r>
              <a:rPr lang="en-US" altLang="ko-KR" u="sng" dirty="0" smtClean="0">
                <a:solidFill>
                  <a:srgbClr val="FF0000"/>
                </a:solidFill>
              </a:rPr>
              <a:t>: DRGEM</a:t>
            </a:r>
            <a:r>
              <a:rPr lang="ko-KR" altLang="en-US" u="sng" dirty="0" smtClean="0">
                <a:solidFill>
                  <a:srgbClr val="FF0000"/>
                </a:solidFill>
              </a:rPr>
              <a:t> </a:t>
            </a:r>
            <a:r>
              <a:rPr lang="en-US" altLang="ko-KR" u="sng" dirty="0" smtClean="0">
                <a:solidFill>
                  <a:srgbClr val="FF0000"/>
                </a:solidFill>
              </a:rPr>
              <a:t>(</a:t>
            </a:r>
            <a:r>
              <a:rPr lang="ko-KR" altLang="en-US" u="sng" dirty="0" smtClean="0">
                <a:solidFill>
                  <a:srgbClr val="FF0000"/>
                </a:solidFill>
              </a:rPr>
              <a:t>코스닥 </a:t>
            </a:r>
            <a:r>
              <a:rPr lang="ko-KR" altLang="en-US" u="sng" dirty="0" err="1" smtClean="0">
                <a:solidFill>
                  <a:srgbClr val="FF0000"/>
                </a:solidFill>
              </a:rPr>
              <a:t>상장사</a:t>
            </a:r>
            <a:r>
              <a:rPr lang="en-US" altLang="ko-KR" u="sng" dirty="0" smtClean="0">
                <a:solidFill>
                  <a:srgbClr val="FF0000"/>
                </a:solidFill>
              </a:rPr>
              <a:t>, X-ray </a:t>
            </a:r>
            <a:r>
              <a:rPr lang="ko-KR" altLang="en-US" u="sng" dirty="0" smtClean="0">
                <a:solidFill>
                  <a:srgbClr val="FF0000"/>
                </a:solidFill>
              </a:rPr>
              <a:t>장비 제조</a:t>
            </a:r>
            <a:r>
              <a:rPr lang="en-US" altLang="ko-KR" u="sng" dirty="0" smtClean="0">
                <a:solidFill>
                  <a:srgbClr val="FF0000"/>
                </a:solidFill>
              </a:rPr>
              <a:t>,</a:t>
            </a:r>
            <a:r>
              <a:rPr lang="ko-KR" altLang="en-US" u="sng" dirty="0" smtClean="0">
                <a:solidFill>
                  <a:srgbClr val="FF0000"/>
                </a:solidFill>
              </a:rPr>
              <a:t>판매</a:t>
            </a:r>
            <a:r>
              <a:rPr lang="en-US" altLang="ko-KR" u="sng" dirty="0" smtClean="0">
                <a:solidFill>
                  <a:srgbClr val="FF0000"/>
                </a:solidFill>
              </a:rPr>
              <a:t>) </a:t>
            </a:r>
            <a:r>
              <a:rPr lang="ko-KR" altLang="en-US" u="sng" dirty="0" smtClean="0">
                <a:solidFill>
                  <a:srgbClr val="FF0000"/>
                </a:solidFill>
              </a:rPr>
              <a:t>연구개발인재 초빙</a:t>
            </a:r>
            <a:endParaRPr lang="ko-KR" altLang="en-US" u="sng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106" y="1440610"/>
            <a:ext cx="9851366" cy="4968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62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37130"/>
              </p:ext>
            </p:extLst>
          </p:nvPr>
        </p:nvGraphicFramePr>
        <p:xfrm>
          <a:off x="2147978" y="1069677"/>
          <a:ext cx="8048445" cy="5089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/>
                <a:gridCol w="3234906"/>
                <a:gridCol w="3899140"/>
              </a:tblGrid>
              <a:tr h="44957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모집분야 </a:t>
                      </a:r>
                      <a:endParaRPr lang="ko-KR" sz="12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경력요건</a:t>
                      </a:r>
                      <a:endParaRPr lang="ko-KR" sz="12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dirty="0">
                          <a:solidFill>
                            <a:schemeClr val="tx1"/>
                          </a:solidFill>
                          <a:effectLst/>
                        </a:rPr>
                        <a:t>자격요건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/ </a:t>
                      </a:r>
                      <a:r>
                        <a:rPr lang="ko-KR" sz="1200" dirty="0">
                          <a:solidFill>
                            <a:schemeClr val="tx1"/>
                          </a:solidFill>
                          <a:effectLst/>
                        </a:rPr>
                        <a:t>우대사항</a:t>
                      </a:r>
                      <a:endParaRPr lang="ko-KR" sz="12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851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120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ko-KR" sz="1200" dirty="0" smtClean="0">
                          <a:solidFill>
                            <a:schemeClr val="tx1"/>
                          </a:solidFill>
                          <a:effectLst/>
                        </a:rPr>
                        <a:t>기계설계</a:t>
                      </a:r>
                      <a:endParaRPr lang="ko-KR" sz="12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■ </a:t>
                      </a:r>
                      <a:r>
                        <a:rPr lang="ko-KR" sz="1100" dirty="0" smtClean="0">
                          <a:solidFill>
                            <a:schemeClr val="tx1"/>
                          </a:solidFill>
                          <a:effectLst/>
                        </a:rPr>
                        <a:t>자격 요건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ko-KR" sz="1100" dirty="0">
                          <a:solidFill>
                            <a:schemeClr val="tx1"/>
                          </a:solidFill>
                          <a:effectLst/>
                        </a:rPr>
                        <a:t>학력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ko-KR" sz="1100" dirty="0">
                          <a:solidFill>
                            <a:schemeClr val="tx1"/>
                          </a:solidFill>
                          <a:effectLst/>
                        </a:rPr>
                        <a:t>대졸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4</a:t>
                      </a:r>
                      <a:r>
                        <a:rPr lang="ko-KR" sz="1100" dirty="0">
                          <a:solidFill>
                            <a:schemeClr val="tx1"/>
                          </a:solidFill>
                          <a:effectLst/>
                        </a:rPr>
                        <a:t>년 이상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ko-KR" sz="1100" dirty="0">
                          <a:solidFill>
                            <a:schemeClr val="tx1"/>
                          </a:solidFill>
                          <a:effectLst/>
                        </a:rPr>
                        <a:t>전공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ko-KR" sz="1100" dirty="0">
                          <a:solidFill>
                            <a:schemeClr val="tx1"/>
                          </a:solidFill>
                          <a:effectLst/>
                        </a:rPr>
                        <a:t>기계공학 </a:t>
                      </a:r>
                      <a:r>
                        <a:rPr lang="ko-KR" sz="1100" dirty="0" smtClean="0">
                          <a:solidFill>
                            <a:schemeClr val="tx1"/>
                          </a:solidFill>
                          <a:effectLst/>
                        </a:rPr>
                        <a:t>관련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■</a:t>
                      </a:r>
                      <a:r>
                        <a:rPr lang="ko-KR" sz="1100" dirty="0" smtClean="0">
                          <a:solidFill>
                            <a:schemeClr val="tx1"/>
                          </a:solidFill>
                          <a:effectLst/>
                        </a:rPr>
                        <a:t>우대 사항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3D CAD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사용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가능자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설계 경험자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판금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가공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사출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금형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등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altLang="ko-KR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동역학 해석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가능자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관련 자격증 소유자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marL="1714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프로젝트 수행 경험자 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marL="1714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altLang="ko-KR" sz="100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marL="0" indent="0" algn="l" latinLnBrk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■ 담당직무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: 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진단용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X-ray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의료기기 설계 </a:t>
                      </a:r>
                      <a:endParaRPr lang="ko-KR" sz="100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1494">
                <a:tc>
                  <a:txBody>
                    <a:bodyPr/>
                    <a:lstStyle/>
                    <a:p>
                      <a:pPr algn="ctr" fontAlgn="ctr"/>
                      <a:endParaRPr lang="en-US" altLang="ko-KR" sz="12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ko-KR" alt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전력전자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ko-KR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■ 자격요건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학력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대졸 </a:t>
                      </a:r>
                      <a:r>
                        <a:rPr lang="en-US" altLang="ko-KR" sz="1000" u="none" strike="noStrike" dirty="0">
                          <a:effectLst/>
                        </a:rPr>
                        <a:t>4</a:t>
                      </a:r>
                      <a:r>
                        <a:rPr lang="ko-KR" altLang="en-US" sz="1000" u="none" strike="noStrike" dirty="0">
                          <a:effectLst/>
                        </a:rPr>
                        <a:t>년 이상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 smtClean="0">
                          <a:effectLst/>
                        </a:rPr>
                        <a:t>전기 </a:t>
                      </a:r>
                      <a:r>
                        <a:rPr lang="ko-KR" altLang="en-US" sz="1000" u="none" strike="noStrike" dirty="0">
                          <a:effectLst/>
                        </a:rPr>
                        <a:t>및 전자공학 관련 전공자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전력전자 관련 하드웨어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펌웨어</a:t>
                      </a:r>
                      <a:r>
                        <a:rPr lang="ko-KR" altLang="en-US" sz="1000" u="none" strike="noStrike" dirty="0">
                          <a:effectLst/>
                        </a:rPr>
                        <a:t> 개발자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전력변환회로</a:t>
                      </a:r>
                      <a:r>
                        <a:rPr lang="en-US" altLang="ko-KR" sz="1000" u="none" strike="noStrike" dirty="0">
                          <a:effectLst/>
                        </a:rPr>
                        <a:t>(converter, inverter, PCS, SMPS) </a:t>
                      </a:r>
                      <a:r>
                        <a:rPr lang="ko-KR" altLang="en-US" sz="1000" u="none" strike="noStrike" dirty="0">
                          <a:effectLst/>
                        </a:rPr>
                        <a:t>등 개발 경험자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>■우대 </a:t>
                      </a:r>
                      <a:r>
                        <a:rPr lang="ko-KR" altLang="en-US" sz="1000" u="none" strike="noStrike" dirty="0" smtClean="0">
                          <a:effectLst/>
                        </a:rPr>
                        <a:t>사항 </a:t>
                      </a:r>
                      <a:r>
                        <a:rPr lang="en-US" altLang="ko-KR" sz="1000" u="none" strike="noStrike" dirty="0" smtClean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smtClean="0">
                          <a:effectLst/>
                        </a:rPr>
                        <a:t>박사 </a:t>
                      </a:r>
                      <a:r>
                        <a:rPr lang="ko-KR" altLang="en-US" sz="1000" u="none" strike="noStrike" dirty="0">
                          <a:effectLst/>
                        </a:rPr>
                        <a:t>학위 소지자 </a:t>
                      </a:r>
                      <a:endParaRPr lang="en-US" altLang="ko-KR" sz="10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■ 담당직무 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전력변환회로 개발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전력제어알고리즘 개발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고압발생장치 개발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충전기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인터버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개발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02060" y="631453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 / 4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147978" y="62110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400" dirty="0" smtClean="0"/>
              <a:t>모집분야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8687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21452"/>
              </p:ext>
            </p:extLst>
          </p:nvPr>
        </p:nvGraphicFramePr>
        <p:xfrm>
          <a:off x="1682151" y="241541"/>
          <a:ext cx="9273397" cy="6392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951"/>
                <a:gridCol w="2715453"/>
                <a:gridCol w="5332993"/>
              </a:tblGrid>
              <a:tr h="3881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모집분야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경력요건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자격요건 </a:t>
                      </a:r>
                      <a:r>
                        <a:rPr lang="en-US" altLang="ko-KR" sz="1200" b="1" u="none" strike="noStrike" dirty="0" smtClean="0">
                          <a:effectLst/>
                        </a:rPr>
                        <a:t>/</a:t>
                      </a:r>
                      <a:r>
                        <a:rPr lang="ko-KR" alt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우대사항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3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3.S/W </a:t>
                      </a:r>
                      <a:r>
                        <a:rPr lang="ko-KR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개발</a:t>
                      </a:r>
                      <a:endParaRPr lang="ko-KR" alt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en-US" altLang="ko-KR" sz="12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 smtClean="0">
                          <a:effectLst/>
                        </a:rPr>
                        <a:t>■ 자격요건</a:t>
                      </a:r>
                      <a:r>
                        <a:rPr lang="en-US" altLang="ko-KR" sz="10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학력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대졸 </a:t>
                      </a:r>
                      <a:r>
                        <a:rPr lang="en-US" altLang="ko-KR" sz="1000" u="none" strike="noStrike" dirty="0">
                          <a:effectLst/>
                        </a:rPr>
                        <a:t>4</a:t>
                      </a:r>
                      <a:r>
                        <a:rPr lang="ko-KR" altLang="en-US" sz="1000" u="none" strike="noStrike" dirty="0">
                          <a:effectLst/>
                        </a:rPr>
                        <a:t>년 이상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학과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공학계열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전산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정보통신</a:t>
                      </a:r>
                      <a:r>
                        <a:rPr lang="en-US" altLang="ko-KR" sz="1000" u="none" strike="noStrike" dirty="0">
                          <a:effectLst/>
                        </a:rPr>
                        <a:t>, S/W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컴퓨터 공학 등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VISUAL STUDIO C++, MFC, </a:t>
                      </a:r>
                      <a:r>
                        <a:rPr lang="ko-KR" altLang="en-US" sz="1000" u="none" strike="noStrike" dirty="0">
                          <a:effectLst/>
                        </a:rPr>
                        <a:t>컴파일러를 이용한 응용 어플리케이션 개발 가능 자 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SQlite</a:t>
                      </a:r>
                      <a:r>
                        <a:rPr lang="en-US" altLang="ko-KR" sz="1000" u="none" strike="noStrike" dirty="0">
                          <a:effectLst/>
                        </a:rPr>
                        <a:t>, PostgreSQL </a:t>
                      </a:r>
                      <a:r>
                        <a:rPr lang="ko-KR" altLang="en-US" sz="1000" u="none" strike="noStrike" dirty="0">
                          <a:effectLst/>
                        </a:rPr>
                        <a:t>등 데이터 베이스 설계 및 </a:t>
                      </a:r>
                      <a:r>
                        <a:rPr lang="en-US" altLang="ko-KR" sz="1000" u="none" strike="noStrike" dirty="0">
                          <a:effectLst/>
                        </a:rPr>
                        <a:t>S/W </a:t>
                      </a:r>
                      <a:r>
                        <a:rPr lang="ko-KR" altLang="en-US" sz="1000" u="none" strike="noStrike" dirty="0">
                          <a:effectLst/>
                        </a:rPr>
                        <a:t>구현 가능 자 </a:t>
                      </a:r>
                      <a:r>
                        <a:rPr lang="en-US" altLang="ko-KR" sz="1000" u="none" strike="noStrike" dirty="0">
                          <a:effectLst/>
                        </a:rPr>
                        <a:t>(</a:t>
                      </a:r>
                      <a:r>
                        <a:rPr lang="ko-KR" altLang="en-US" sz="1000" u="none" strike="noStrike" dirty="0">
                          <a:effectLst/>
                        </a:rPr>
                        <a:t>경력</a:t>
                      </a:r>
                      <a:r>
                        <a:rPr lang="en-US" altLang="ko-KR" sz="1000" u="none" strike="noStrike" dirty="0">
                          <a:effectLst/>
                        </a:rPr>
                        <a:t>)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■우대 사항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LEADTOOLS, DCMTK LIBRARY</a:t>
                      </a:r>
                      <a:r>
                        <a:rPr lang="ko-KR" altLang="en-US" sz="1000" u="none" strike="noStrike" dirty="0">
                          <a:effectLst/>
                        </a:rPr>
                        <a:t>를 활용한 </a:t>
                      </a:r>
                      <a:r>
                        <a:rPr lang="en-US" altLang="ko-KR" sz="1000" u="none" strike="noStrike" dirty="0">
                          <a:effectLst/>
                        </a:rPr>
                        <a:t>S/W </a:t>
                      </a:r>
                      <a:r>
                        <a:rPr lang="ko-KR" altLang="en-US" sz="1000" u="none" strike="noStrike" dirty="0">
                          <a:effectLst/>
                        </a:rPr>
                        <a:t>개발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유경험자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PACS S/W </a:t>
                      </a:r>
                      <a:r>
                        <a:rPr lang="ko-KR" altLang="en-US" sz="1000" u="none" strike="noStrike" dirty="0">
                          <a:effectLst/>
                        </a:rPr>
                        <a:t>개발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유경험자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X-RAY FPD (Flat Panel Detector) </a:t>
                      </a:r>
                      <a:r>
                        <a:rPr lang="ko-KR" altLang="en-US" sz="1000" u="none" strike="noStrike" dirty="0">
                          <a:effectLst/>
                        </a:rPr>
                        <a:t>연동 및 </a:t>
                      </a:r>
                      <a:r>
                        <a:rPr lang="en-US" altLang="ko-KR" sz="1000" u="none" strike="noStrike" dirty="0">
                          <a:effectLst/>
                        </a:rPr>
                        <a:t>S/W </a:t>
                      </a:r>
                      <a:r>
                        <a:rPr lang="ko-KR" altLang="en-US" sz="1000" u="none" strike="noStrike" dirty="0">
                          <a:effectLst/>
                        </a:rPr>
                        <a:t>개발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유경험자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서버 구축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클라우드</a:t>
                      </a:r>
                      <a:r>
                        <a:rPr lang="ko-KR" altLang="en-US" sz="1000" u="none" strike="noStrike" dirty="0">
                          <a:effectLst/>
                        </a:rPr>
                        <a:t> 플랫폼 활용 능력 및 운용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유경험자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en-US" altLang="ko-KR" sz="1000" u="none" strike="noStrike" dirty="0">
                          <a:effectLst/>
                        </a:rPr>
                        <a:t>(AWS </a:t>
                      </a:r>
                      <a:r>
                        <a:rPr lang="ko-KR" altLang="en-US" sz="1000" u="none" strike="noStrike" dirty="0">
                          <a:effectLst/>
                        </a:rPr>
                        <a:t>등</a:t>
                      </a:r>
                      <a:r>
                        <a:rPr lang="en-US" altLang="ko-KR" sz="1000" u="none" strike="noStrike" dirty="0">
                          <a:effectLst/>
                        </a:rPr>
                        <a:t>)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 담당 업무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DR (Digital Radiography) S/W </a:t>
                      </a:r>
                      <a:r>
                        <a:rPr lang="ko-KR" altLang="en-US" sz="1000" u="none" strike="noStrike" dirty="0">
                          <a:effectLst/>
                        </a:rPr>
                        <a:t>설계 및 개발 </a:t>
                      </a:r>
                      <a:r>
                        <a:rPr lang="en-US" altLang="ko-KR" sz="1000" u="none" strike="noStrike" dirty="0">
                          <a:effectLst/>
                        </a:rPr>
                        <a:t>(X-RAY </a:t>
                      </a:r>
                      <a:r>
                        <a:rPr lang="ko-KR" altLang="en-US" sz="1000" u="none" strike="noStrike" dirty="0">
                          <a:effectLst/>
                        </a:rPr>
                        <a:t>영상 획득 및 운용 </a:t>
                      </a:r>
                      <a:r>
                        <a:rPr lang="en-US" altLang="ko-KR" sz="1000" u="none" strike="noStrike" dirty="0">
                          <a:effectLst/>
                        </a:rPr>
                        <a:t>S/W)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X-Ray Generator </a:t>
                      </a:r>
                      <a:r>
                        <a:rPr lang="ko-KR" altLang="en-US" sz="1000" u="none" strike="noStrike" dirty="0">
                          <a:effectLst/>
                        </a:rPr>
                        <a:t>및 관련 의료기기 제어 응용 어플리케이션 개발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영상처리 모듈 구현 및 적용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3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ko-KR" alt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안드로이드</a:t>
                      </a:r>
                      <a:r>
                        <a:rPr lang="en-US" altLang="ko-KR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altLang="ko-KR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iOS </a:t>
                      </a:r>
                      <a:r>
                        <a:rPr lang="ko-KR" alt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앱개발</a:t>
                      </a:r>
                      <a:r>
                        <a:rPr lang="ko-KR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ko-KR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ko-KR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 smtClean="0">
                          <a:effectLst/>
                        </a:rPr>
                        <a:t>■ 자격요건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학력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대졸 </a:t>
                      </a:r>
                      <a:r>
                        <a:rPr lang="en-US" altLang="ko-KR" sz="1000" u="none" strike="noStrike" dirty="0">
                          <a:effectLst/>
                        </a:rPr>
                        <a:t>4</a:t>
                      </a:r>
                      <a:r>
                        <a:rPr lang="ko-KR" altLang="en-US" sz="1000" u="none" strike="noStrike" dirty="0">
                          <a:effectLst/>
                        </a:rPr>
                        <a:t>년 이상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학과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공학계열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전산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정보통신</a:t>
                      </a:r>
                      <a:r>
                        <a:rPr lang="en-US" altLang="ko-KR" sz="1000" u="none" strike="noStrike" dirty="0">
                          <a:effectLst/>
                        </a:rPr>
                        <a:t>, S/W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컴퓨터 공학 등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안드로이드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앱</a:t>
                      </a:r>
                      <a:r>
                        <a:rPr lang="ko-KR" altLang="en-US" sz="1000" u="none" strike="noStrike" dirty="0">
                          <a:effectLst/>
                        </a:rPr>
                        <a:t> 개발 </a:t>
                      </a:r>
                      <a:r>
                        <a:rPr lang="en-US" altLang="ko-KR" sz="1000" u="none" strike="noStrike" dirty="0">
                          <a:effectLst/>
                        </a:rPr>
                        <a:t>(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Anroid</a:t>
                      </a:r>
                      <a:r>
                        <a:rPr lang="en-US" altLang="ko-KR" sz="1000" u="none" strike="noStrike" dirty="0">
                          <a:effectLst/>
                        </a:rPr>
                        <a:t> Studio) </a:t>
                      </a:r>
                      <a:r>
                        <a:rPr lang="ko-KR" altLang="en-US" sz="1000" u="none" strike="noStrike" dirty="0">
                          <a:effectLst/>
                        </a:rPr>
                        <a:t>가능 자 </a:t>
                      </a:r>
                      <a:r>
                        <a:rPr lang="en-US" altLang="ko-KR" sz="10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 우대 사항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iOS 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Xcode</a:t>
                      </a:r>
                      <a:r>
                        <a:rPr lang="en-US" altLang="ko-KR" sz="1000" u="none" strike="noStrike" dirty="0">
                          <a:effectLst/>
                        </a:rPr>
                        <a:t> (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SwiftUI</a:t>
                      </a:r>
                      <a:r>
                        <a:rPr lang="en-US" altLang="ko-KR" sz="1000" u="none" strike="noStrike" dirty="0">
                          <a:effectLst/>
                        </a:rPr>
                        <a:t>, Object-C) </a:t>
                      </a:r>
                      <a:r>
                        <a:rPr lang="ko-KR" altLang="en-US" sz="1000" u="none" strike="noStrike" dirty="0">
                          <a:effectLst/>
                        </a:rPr>
                        <a:t>개발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가능자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하이브리디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앱</a:t>
                      </a:r>
                      <a:r>
                        <a:rPr lang="ko-KR" altLang="en-US" sz="1000" u="none" strike="noStrike" dirty="0">
                          <a:effectLst/>
                        </a:rPr>
                        <a:t> 프레임워크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유경험자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직접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앱을</a:t>
                      </a:r>
                      <a:r>
                        <a:rPr lang="ko-KR" altLang="en-US" sz="1000" u="none" strike="noStrike" dirty="0">
                          <a:effectLst/>
                        </a:rPr>
                        <a:t> 개발하여 스토어에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런칭한</a:t>
                      </a:r>
                      <a:r>
                        <a:rPr lang="ko-KR" altLang="en-US" sz="1000" u="none" strike="noStrike" dirty="0">
                          <a:effectLst/>
                        </a:rPr>
                        <a:t> 경험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데이터베이스 연동 및 기능 구현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가능자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오픈소스</a:t>
                      </a:r>
                      <a:r>
                        <a:rPr lang="ko-KR" altLang="en-US" sz="1000" u="none" strike="noStrike" dirty="0">
                          <a:effectLst/>
                        </a:rPr>
                        <a:t> 프로젝트의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커밋터</a:t>
                      </a:r>
                      <a:r>
                        <a:rPr lang="en-US" altLang="ko-KR" sz="1000" u="none" strike="noStrike" dirty="0">
                          <a:effectLst/>
                        </a:rPr>
                        <a:t>/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컨트리뷰터</a:t>
                      </a:r>
                      <a:r>
                        <a:rPr lang="ko-KR" altLang="en-US" sz="1000" u="none" strike="noStrike" dirty="0">
                          <a:effectLst/>
                        </a:rPr>
                        <a:t> 경험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다양한 웹</a:t>
                      </a:r>
                      <a:r>
                        <a:rPr lang="en-US" altLang="ko-KR" sz="1000" u="none" strike="noStrike" dirty="0">
                          <a:effectLst/>
                        </a:rPr>
                        <a:t>/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앱</a:t>
                      </a:r>
                      <a:r>
                        <a:rPr lang="ko-KR" altLang="en-US" sz="1000" u="none" strike="noStrike" dirty="0">
                          <a:effectLst/>
                        </a:rPr>
                        <a:t> 플랫폼의 실무 지식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경험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소스코드 관리 시스템의 사용 경험 </a:t>
                      </a:r>
                      <a:r>
                        <a:rPr lang="en-US" altLang="ko-KR" sz="1000" u="none" strike="noStrike" dirty="0">
                          <a:effectLst/>
                        </a:rPr>
                        <a:t>(SVN)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■담당 업무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DR (Digital Radiography) System</a:t>
                      </a:r>
                      <a:r>
                        <a:rPr lang="ko-KR" altLang="en-US" sz="1000" u="none" strike="noStrike" dirty="0">
                          <a:effectLst/>
                        </a:rPr>
                        <a:t>용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모바일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앱</a:t>
                      </a:r>
                      <a:r>
                        <a:rPr lang="ko-KR" altLang="en-US" sz="1000" u="none" strike="noStrike" dirty="0">
                          <a:effectLst/>
                        </a:rPr>
                        <a:t> 개발 </a:t>
                      </a:r>
                      <a:r>
                        <a:rPr lang="en-US" altLang="ko-KR" sz="1000" u="none" strike="noStrike" dirty="0">
                          <a:effectLst/>
                        </a:rPr>
                        <a:t>(X-Ray </a:t>
                      </a:r>
                      <a:r>
                        <a:rPr lang="ko-KR" altLang="en-US" sz="1000" u="none" strike="noStrike" dirty="0">
                          <a:effectLst/>
                        </a:rPr>
                        <a:t>장비와 스마트 디바이스 연동</a:t>
                      </a:r>
                      <a:r>
                        <a:rPr lang="en-US" altLang="ko-KR" sz="1000" u="none" strike="noStrike" dirty="0">
                          <a:effectLst/>
                        </a:rPr>
                        <a:t>)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71207" y="6409806"/>
            <a:ext cx="47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2/ 4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6400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159697"/>
              </p:ext>
            </p:extLst>
          </p:nvPr>
        </p:nvGraphicFramePr>
        <p:xfrm>
          <a:off x="1535837" y="586597"/>
          <a:ext cx="8755479" cy="5641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945"/>
                <a:gridCol w="2664321"/>
                <a:gridCol w="4539213"/>
              </a:tblGrid>
              <a:tr h="4505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모집분야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경력요건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자격요건 </a:t>
                      </a:r>
                      <a:r>
                        <a:rPr lang="en-US" altLang="ko-KR" sz="1200" b="1" u="none" strike="noStrike" dirty="0" smtClean="0">
                          <a:effectLst/>
                        </a:rPr>
                        <a:t>/</a:t>
                      </a:r>
                      <a:r>
                        <a:rPr lang="ko-KR" alt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우대사항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34" marR="3934" marT="39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63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strike="noStrike" dirty="0" smtClean="0">
                          <a:effectLst/>
                        </a:rPr>
                        <a:t>5. S/W Testing/</a:t>
                      </a:r>
                      <a:r>
                        <a:rPr lang="ko-KR" altLang="en-US" sz="1200" b="1" u="none" strike="noStrike" dirty="0" smtClean="0">
                          <a:effectLst/>
                        </a:rPr>
                        <a:t>검증</a:t>
                      </a:r>
                      <a:endParaRPr lang="ko-KR" alt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82" marR="4782" marT="47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82" marR="4782" marT="47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 smtClean="0">
                          <a:effectLst/>
                        </a:rPr>
                        <a:t>■자격요건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학력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대졸 </a:t>
                      </a:r>
                      <a:r>
                        <a:rPr lang="en-US" altLang="ko-KR" sz="1000" u="none" strike="noStrike" dirty="0">
                          <a:effectLst/>
                        </a:rPr>
                        <a:t>4</a:t>
                      </a:r>
                      <a:r>
                        <a:rPr lang="ko-KR" altLang="en-US" sz="1000" u="none" strike="noStrike" dirty="0">
                          <a:effectLst/>
                        </a:rPr>
                        <a:t>년 이상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학과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공학계열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전산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정보통신</a:t>
                      </a:r>
                      <a:r>
                        <a:rPr lang="en-US" altLang="ko-KR" sz="1000" u="none" strike="noStrike" dirty="0">
                          <a:effectLst/>
                        </a:rPr>
                        <a:t>, S/W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컴퓨터 공학 등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소프트웨어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테스팅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검증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소프트웨어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테스팅</a:t>
                      </a:r>
                      <a:r>
                        <a:rPr lang="ko-KR" altLang="en-US" sz="1000" u="none" strike="noStrike" dirty="0">
                          <a:effectLst/>
                        </a:rPr>
                        <a:t> 및 </a:t>
                      </a:r>
                      <a:r>
                        <a:rPr lang="en-US" altLang="ko-KR" sz="1000" u="none" strike="noStrike" dirty="0">
                          <a:effectLst/>
                        </a:rPr>
                        <a:t>QA </a:t>
                      </a:r>
                      <a:r>
                        <a:rPr lang="ko-KR" altLang="en-US" sz="1000" u="none" strike="noStrike" dirty="0">
                          <a:effectLst/>
                        </a:rPr>
                        <a:t>프로세스에 대한 이해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■우대 사항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S/W </a:t>
                      </a:r>
                      <a:r>
                        <a:rPr lang="ko-KR" altLang="en-US" sz="1000" u="none" strike="noStrike" dirty="0">
                          <a:effectLst/>
                        </a:rPr>
                        <a:t>기능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서비스를 분석하여 </a:t>
                      </a:r>
                      <a:r>
                        <a:rPr lang="en-US" altLang="ko-KR" sz="1000" u="none" strike="noStrike" dirty="0">
                          <a:effectLst/>
                        </a:rPr>
                        <a:t>Test Case</a:t>
                      </a:r>
                      <a:r>
                        <a:rPr lang="ko-KR" altLang="en-US" sz="1000" u="none" strike="noStrike" dirty="0">
                          <a:effectLst/>
                        </a:rPr>
                        <a:t>를 설계할 수 있는 능력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남다른 관찰력으로 </a:t>
                      </a:r>
                      <a:r>
                        <a:rPr lang="en-US" altLang="ko-KR" sz="1000" u="none" strike="noStrike" dirty="0">
                          <a:effectLst/>
                        </a:rPr>
                        <a:t>S/W</a:t>
                      </a:r>
                      <a:r>
                        <a:rPr lang="ko-KR" altLang="en-US" sz="1000" u="none" strike="noStrike" dirty="0">
                          <a:effectLst/>
                        </a:rPr>
                        <a:t>내 문제점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이슈를 찾아낼 수 있는 능력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VISUAL STUDIO C++, C++, MFC </a:t>
                      </a:r>
                      <a:r>
                        <a:rPr lang="ko-KR" altLang="en-US" sz="1000" u="none" strike="noStrike" dirty="0">
                          <a:effectLst/>
                        </a:rPr>
                        <a:t>개발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유경험자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■담당 업무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DR (Digital Radiography) S/W </a:t>
                      </a:r>
                      <a:r>
                        <a:rPr lang="ko-KR" altLang="en-US" sz="1000" u="none" strike="noStrike" dirty="0">
                          <a:effectLst/>
                        </a:rPr>
                        <a:t>및 </a:t>
                      </a:r>
                      <a:r>
                        <a:rPr lang="en-US" altLang="ko-KR" sz="1000" u="none" strike="noStrike" dirty="0">
                          <a:effectLst/>
                        </a:rPr>
                        <a:t>Mobile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앱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en-US" altLang="ko-KR" sz="1000" u="none" strike="noStrike" dirty="0">
                          <a:effectLst/>
                        </a:rPr>
                        <a:t>S/W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테스팅</a:t>
                      </a:r>
                      <a:r>
                        <a:rPr lang="ko-KR" altLang="en-US" sz="1000" u="none" strike="noStrike" dirty="0">
                          <a:effectLst/>
                        </a:rPr>
                        <a:t> 및 검증 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82" marR="4782" marT="47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>
                          <a:effectLst/>
                        </a:rPr>
                        <a:t>6. </a:t>
                      </a:r>
                      <a:r>
                        <a:rPr lang="ko-KR" altLang="en-US" sz="1200" b="1" u="none" strike="noStrike" dirty="0" smtClean="0">
                          <a:effectLst/>
                        </a:rPr>
                        <a:t>영상처리 개발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4782" marR="4782" marT="47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82" marR="4782" marT="47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 smtClean="0">
                          <a:effectLst/>
                        </a:rPr>
                        <a:t>■자격요건</a:t>
                      </a:r>
                      <a:r>
                        <a:rPr lang="en-US" altLang="ko-KR" sz="10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학력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대졸 </a:t>
                      </a:r>
                      <a:r>
                        <a:rPr lang="en-US" altLang="ko-KR" sz="1000" u="none" strike="noStrike" dirty="0">
                          <a:effectLst/>
                        </a:rPr>
                        <a:t>4</a:t>
                      </a:r>
                      <a:r>
                        <a:rPr lang="ko-KR" altLang="en-US" sz="1000" u="none" strike="noStrike" dirty="0">
                          <a:effectLst/>
                        </a:rPr>
                        <a:t>년 이상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학과 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공학계열</a:t>
                      </a:r>
                      <a:r>
                        <a:rPr lang="en-US" altLang="ko-KR" sz="1000" u="none" strike="noStrike" dirty="0">
                          <a:effectLst/>
                        </a:rPr>
                        <a:t>, S/W</a:t>
                      </a:r>
                      <a:r>
                        <a:rPr lang="ko-KR" altLang="en-US" sz="1000" u="none" strike="noStrike" dirty="0">
                          <a:effectLst/>
                        </a:rPr>
                        <a:t>공학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ko-KR" altLang="en-US" sz="1000" u="none" strike="noStrike" dirty="0">
                          <a:effectLst/>
                        </a:rPr>
                        <a:t>컴퓨터 공학 등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 smtClean="0">
                          <a:effectLst/>
                        </a:rPr>
                        <a:t>- </a:t>
                      </a:r>
                      <a:r>
                        <a:rPr lang="en-US" altLang="ko-KR" sz="1000" u="none" strike="noStrike" dirty="0">
                          <a:effectLst/>
                        </a:rPr>
                        <a:t>Image Processing </a:t>
                      </a:r>
                      <a:r>
                        <a:rPr lang="ko-KR" altLang="en-US" sz="1000" u="none" strike="noStrike" dirty="0">
                          <a:effectLst/>
                        </a:rPr>
                        <a:t>경험자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OpenCV</a:t>
                      </a:r>
                      <a:r>
                        <a:rPr lang="en-US" altLang="ko-KR" sz="1000" u="none" strike="noStrike" dirty="0">
                          <a:effectLst/>
                        </a:rPr>
                        <a:t>, 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Matlab</a:t>
                      </a:r>
                      <a:r>
                        <a:rPr lang="en-US" altLang="ko-KR" sz="1000" u="none" strike="noStrike" dirty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가능자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VISUAL STUDIO C++, MFC </a:t>
                      </a:r>
                      <a:r>
                        <a:rPr lang="ko-KR" altLang="en-US" sz="1000" u="none" strike="noStrike" dirty="0">
                          <a:effectLst/>
                        </a:rPr>
                        <a:t>프로그래밍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가능자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Image Processing</a:t>
                      </a:r>
                      <a:r>
                        <a:rPr lang="ko-KR" altLang="en-US" sz="1000" u="none" strike="noStrike" dirty="0">
                          <a:effectLst/>
                        </a:rPr>
                        <a:t>관련 논문 해석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가능자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■우대 사항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병렬처리 프로그래밍</a:t>
                      </a:r>
                      <a:r>
                        <a:rPr lang="en-US" altLang="ko-KR" sz="1000" u="none" strike="noStrike" dirty="0">
                          <a:effectLst/>
                        </a:rPr>
                        <a:t>(</a:t>
                      </a:r>
                      <a:r>
                        <a:rPr lang="en-US" altLang="ko-KR" sz="1000" u="none" strike="noStrike" dirty="0" err="1">
                          <a:effectLst/>
                        </a:rPr>
                        <a:t>OpenMP</a:t>
                      </a:r>
                      <a:r>
                        <a:rPr lang="en-US" altLang="ko-KR" sz="1000" u="none" strike="noStrike" dirty="0">
                          <a:effectLst/>
                        </a:rPr>
                        <a:t>, CUDA)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가능자</a:t>
                      </a: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X-ray Image Processing </a:t>
                      </a:r>
                      <a:r>
                        <a:rPr lang="ko-KR" altLang="en-US" sz="1000" u="none" strike="noStrike" dirty="0">
                          <a:effectLst/>
                        </a:rPr>
                        <a:t>경험자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>
                          <a:effectLst/>
                        </a:rPr>
                        <a:t/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r>
                        <a:rPr lang="ko-KR" altLang="en-US" sz="1000" u="none" strike="noStrike" dirty="0" smtClean="0">
                          <a:effectLst/>
                        </a:rPr>
                        <a:t>■담당 업무</a:t>
                      </a:r>
                      <a:r>
                        <a:rPr lang="en-US" altLang="ko-KR" sz="1000" u="none" strike="noStrike" dirty="0">
                          <a:effectLst/>
                        </a:rPr>
                        <a:t/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Digital Radiography Image Processing 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Real-Time Image Processing</a:t>
                      </a:r>
                      <a:br>
                        <a:rPr lang="en-US" altLang="ko-KR" sz="1000" u="none" strike="noStrike" dirty="0">
                          <a:effectLst/>
                        </a:rPr>
                      </a:br>
                      <a:r>
                        <a:rPr lang="en-US" altLang="ko-KR" sz="1000" u="none" strike="noStrike" dirty="0">
                          <a:effectLst/>
                        </a:rPr>
                        <a:t>- </a:t>
                      </a:r>
                      <a:r>
                        <a:rPr lang="ko-KR" altLang="en-US" sz="1000" u="none" strike="noStrike" dirty="0">
                          <a:effectLst/>
                        </a:rPr>
                        <a:t>의료영상 평가 프로그램 개발</a:t>
                      </a:r>
                      <a:br>
                        <a:rPr lang="ko-KR" altLang="en-US" sz="1000" u="none" strike="noStrike" dirty="0">
                          <a:effectLst/>
                        </a:rPr>
                      </a:b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82" marR="4782" marT="47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02060" y="631453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3 / 4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2202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52570"/>
              </p:ext>
            </p:extLst>
          </p:nvPr>
        </p:nvGraphicFramePr>
        <p:xfrm>
          <a:off x="1571348" y="1181819"/>
          <a:ext cx="8124739" cy="477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3226"/>
                <a:gridCol w="2976113"/>
                <a:gridCol w="3985400"/>
              </a:tblGrid>
              <a:tr h="41407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모집분야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경력요건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자격요건 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/ 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우대사항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5" marR="6655" marT="66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9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7.HW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ko-KR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■ 자격요건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학력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대졸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이상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전기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제어 계측 관련 전공자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MCU (ST, Atmel, Microchip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 회로 설계 경험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■ 우대사항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DC/Step Motor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제어 지식 기반 회로 설계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능력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전장설계능력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(System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구성 및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Harness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설계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EMC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디버깅 경험자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양산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경험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■ 담당직무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진단용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X-ray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장비 전장 및 보드 설계 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79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8.FW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박사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석사학위자 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년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월 석사학위 취득예정자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학부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학사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졸업자로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년이상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경력자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■ 자격요건</a:t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학력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대졸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년 이상</a:t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전기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전자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제어 계측 관련 전공자</a:t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MCU (ST, Atmel, Microchip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등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를 이용한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Firmware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개발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경험</a:t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/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■ 우대사항</a:t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Cortex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 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기반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Firmware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개발 경험자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/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DC/ Step Motor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제어 경험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/>
                      </a:r>
                      <a:b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양산 경험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fontAlgn="ctr"/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■ 담당직무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진단용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X-ray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장비 전장 및 보드 설계 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</a:p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95026" y="609024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4 / 4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61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322</Words>
  <Application>Microsoft Office PowerPoint</Application>
  <PresentationFormat>와이드스크린</PresentationFormat>
  <Paragraphs>113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JH HA</dc:creator>
  <cp:lastModifiedBy>JH HA</cp:lastModifiedBy>
  <cp:revision>52</cp:revision>
  <cp:lastPrinted>2021-08-30T01:18:04Z</cp:lastPrinted>
  <dcterms:created xsi:type="dcterms:W3CDTF">2021-08-20T07:50:32Z</dcterms:created>
  <dcterms:modified xsi:type="dcterms:W3CDTF">2021-09-09T00:26:10Z</dcterms:modified>
</cp:coreProperties>
</file>